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17"/>
  </p:notesMasterIdLst>
  <p:sldIdLst>
    <p:sldId id="302" r:id="rId2"/>
    <p:sldId id="307" r:id="rId3"/>
    <p:sldId id="317" r:id="rId4"/>
    <p:sldId id="320" r:id="rId5"/>
    <p:sldId id="321" r:id="rId6"/>
    <p:sldId id="323" r:id="rId7"/>
    <p:sldId id="322" r:id="rId8"/>
    <p:sldId id="324" r:id="rId9"/>
    <p:sldId id="325" r:id="rId10"/>
    <p:sldId id="305" r:id="rId11"/>
    <p:sldId id="313" r:id="rId12"/>
    <p:sldId id="327" r:id="rId13"/>
    <p:sldId id="328" r:id="rId14"/>
    <p:sldId id="329" r:id="rId15"/>
    <p:sldId id="292" r:id="rId16"/>
  </p:sldIdLst>
  <p:sldSz cx="9144000" cy="5143500" type="screen16x9"/>
  <p:notesSz cx="6858000" cy="9144000"/>
  <p:embeddedFontLst>
    <p:embeddedFont>
      <p:font typeface="Impact" pitchFamily="34" charset="0"/>
      <p:regular r:id="rId18"/>
    </p:embeddedFont>
    <p:embeddedFont>
      <p:font typeface="微软雅黑" pitchFamily="34" charset="-122"/>
      <p:regular r:id="rId19"/>
      <p:bold r:id="rId20"/>
    </p:embeddedFont>
    <p:embeddedFont>
      <p:font typeface="Aharoni" pitchFamily="2" charset="-79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Arial Narrow" pitchFamily="34" charset="0"/>
      <p:regular r:id="rId26"/>
      <p:bold r:id="rId27"/>
      <p:italic r:id="rId28"/>
      <p:boldItalic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99" autoAdjust="0"/>
    <p:restoredTop sz="94660"/>
  </p:normalViewPr>
  <p:slideViewPr>
    <p:cSldViewPr>
      <p:cViewPr varScale="1">
        <p:scale>
          <a:sx n="95" d="100"/>
          <a:sy n="95" d="100"/>
        </p:scale>
        <p:origin x="-804" y="-90"/>
      </p:cViewPr>
      <p:guideLst>
        <p:guide orient="horz" pos="1592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  <a:t>2018/10/12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07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fld id="{8626F150-43CC-41C2-BFBE-F7AC240D5B23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fld id="{8626F150-43CC-41C2-BFBE-F7AC240D5B23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E9F8-6602-449B-A373-F3AC4FE00F1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E9F8-6602-449B-A373-F3AC4FE00F1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fld id="{8626F150-43CC-41C2-BFBE-F7AC240D5B23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2018/10/12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7" y="267494"/>
            <a:ext cx="5897272" cy="330507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1CCE-4C69-481E-8A82-8C3A41A945F4}" type="datetimeFigureOut">
              <a:rPr lang="zh-CN" altLang="en-US" smtClean="0"/>
              <a:t>2018/10/12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436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FCC3A858-5ED0-4B4A-8756-97846365D73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953128" y="654062"/>
            <a:ext cx="7859428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95576" y="248444"/>
            <a:ext cx="396000" cy="396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52001" y="176436"/>
            <a:ext cx="2082738" cy="538568"/>
            <a:chOff x="2906158" y="354532"/>
            <a:chExt cx="2295774" cy="795302"/>
          </a:xfrm>
        </p:grpSpPr>
        <p:sp>
          <p:nvSpPr>
            <p:cNvPr id="19" name="TextBox 18"/>
            <p:cNvSpPr txBox="1"/>
            <p:nvPr/>
          </p:nvSpPr>
          <p:spPr>
            <a:xfrm>
              <a:off x="3741008" y="479884"/>
              <a:ext cx="1325774" cy="409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您的公司名称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43581" y="734075"/>
              <a:ext cx="1458351" cy="284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CONPANY NAME</a:t>
              </a:r>
              <a:endParaRPr lang="zh-CN" altLang="en-US" sz="6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06158" y="354532"/>
              <a:ext cx="1063242" cy="795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pc="-150" dirty="0" smtClean="0">
                  <a:solidFill>
                    <a:schemeClr val="accent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LOGO</a:t>
              </a:r>
              <a:endParaRPr lang="zh-CN" altLang="en-US" sz="2800" spc="-15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29600" cy="3394472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1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image" Target="../media/image21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10" Type="http://schemas.openxmlformats.org/officeDocument/2006/relationships/tags" Target="../tags/tag22.xml"/><Relationship Id="rId19" Type="http://schemas.openxmlformats.org/officeDocument/2006/relationships/image" Target="../media/image20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31640" y="1347614"/>
            <a:ext cx="6259625" cy="117723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3600" b="1" dirty="0" smtClean="0">
                <a:latin typeface="+mn-ea"/>
              </a:rPr>
              <a:t>12”H.265 1080P </a:t>
            </a:r>
          </a:p>
          <a:p>
            <a:pPr algn="ctr"/>
            <a:r>
              <a:rPr lang="zh-CN" altLang="en-US" sz="3600" b="1" dirty="0" smtClean="0">
                <a:latin typeface="+mn-ea"/>
              </a:rPr>
              <a:t>全高清无线监控系统</a:t>
            </a:r>
            <a:endParaRPr lang="zh-CN" altLang="en-US" sz="3600" b="1" dirty="0">
              <a:latin typeface="+mn-ea"/>
            </a:endParaRPr>
          </a:p>
        </p:txBody>
      </p:sp>
      <p:sp>
        <p:nvSpPr>
          <p:cNvPr id="10" name="圆角矩形 1"/>
          <p:cNvSpPr/>
          <p:nvPr/>
        </p:nvSpPr>
        <p:spPr>
          <a:xfrm>
            <a:off x="2435714" y="3521910"/>
            <a:ext cx="4433016" cy="46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8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圆角矩形 2"/>
          <p:cNvSpPr/>
          <p:nvPr/>
        </p:nvSpPr>
        <p:spPr>
          <a:xfrm>
            <a:off x="2435717" y="3524200"/>
            <a:ext cx="4433017" cy="468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文字"/>
          <p:cNvSpPr txBox="1"/>
          <p:nvPr/>
        </p:nvSpPr>
        <p:spPr>
          <a:xfrm>
            <a:off x="2618732" y="3544365"/>
            <a:ext cx="4585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珠海欧凯智能科技有限公司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157842" y="3503910"/>
            <a:ext cx="729371" cy="504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2700000" scaled="0"/>
          </a:gradFill>
          <a:ln w="22225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2700000" sx="97000" sy="97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pic>
        <p:nvPicPr>
          <p:cNvPr id="14" name="手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28" y="3777287"/>
            <a:ext cx="928570" cy="2652149"/>
          </a:xfrm>
          <a:prstGeom prst="rect">
            <a:avLst/>
          </a:prstGeom>
        </p:spPr>
      </p:pic>
      <p:pic>
        <p:nvPicPr>
          <p:cNvPr id="2" name="Picture 2" descr="E:\后台\AOKin-LOGO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7" y="200422"/>
            <a:ext cx="1862615" cy="61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:blinds dir="vert"/>
      </p:transition>
    </mc:Choice>
    <mc:Fallback xmlns="">
      <p:transition spd="slow" advTm="1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3.45679E-6 L 0.40469 -0.0101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6" y="-5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59259E-6 L 0.40903 -0.000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1" y="-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1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1" grpId="1" animBg="1"/>
      <p:bldP spid="12" grpId="0"/>
      <p:bldP spid="13" grpId="0" bldLvl="0" animBg="1"/>
      <p:bldP spid="13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为什么选择我们</a:t>
            </a:r>
          </a:p>
        </p:txBody>
      </p:sp>
      <p:sp>
        <p:nvSpPr>
          <p:cNvPr id="13" name="矩形 12"/>
          <p:cNvSpPr/>
          <p:nvPr/>
        </p:nvSpPr>
        <p:spPr>
          <a:xfrm>
            <a:off x="1184903" y="1699751"/>
            <a:ext cx="677418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为什么选择这款机器</a:t>
            </a:r>
            <a:r>
              <a:rPr lang="en-US" altLang="zh-CN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zh-CN" alt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510" y="2355726"/>
            <a:ext cx="4034668" cy="3021558"/>
          </a:xfrm>
          <a:prstGeom prst="rect">
            <a:avLst/>
          </a:prstGeom>
        </p:spPr>
      </p:pic>
      <p:pic>
        <p:nvPicPr>
          <p:cNvPr id="7" name="图片 6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H.265</a:t>
            </a:r>
            <a:r>
              <a:rPr dirty="0" smtClean="0"/>
              <a:t>压缩</a:t>
            </a:r>
            <a:r>
              <a:rPr lang="zh-CN" altLang="en-US" dirty="0" smtClean="0"/>
              <a:t>格式</a:t>
            </a:r>
            <a:endParaRPr lang="zh-CN" altLang="en-US" dirty="0"/>
          </a:p>
        </p:txBody>
      </p:sp>
      <p:pic>
        <p:nvPicPr>
          <p:cNvPr id="5" name="图片 4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C:\Users\Administrator\AppData\Roaming\Tencent\Users\1251686593\QQ\WinTemp\RichOle\H({T`4{M9{5R0{UNKL0(`Q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71550"/>
            <a:ext cx="5996789" cy="42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防水性能强 </a:t>
            </a:r>
            <a:r>
              <a:rPr lang="en-US" altLang="zh-CN" dirty="0" smtClean="0"/>
              <a:t>- </a:t>
            </a:r>
            <a:r>
              <a:rPr dirty="0" smtClean="0"/>
              <a:t>适合室外安装摄像头</a:t>
            </a:r>
          </a:p>
        </p:txBody>
      </p:sp>
      <p:pic>
        <p:nvPicPr>
          <p:cNvPr id="6" name="图片 5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C:\Users\Administrator\AppData\Roaming\Tencent\Users\1251686593\QQ\WinTemp\RichOle\LUQFM8]N5F`ZUB`WHOZ4{(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17" y="771550"/>
            <a:ext cx="6492627" cy="415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000">
        <p14:ripple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6" y="267494"/>
            <a:ext cx="6185303" cy="330507"/>
          </a:xfrm>
        </p:spPr>
        <p:txBody>
          <a:bodyPr/>
          <a:lstStyle/>
          <a:p>
            <a:r>
              <a:rPr lang="zh-CN" altLang="en-US" sz="2400" b="1" dirty="0" smtClean="0">
                <a:latin typeface="+mj-lt"/>
              </a:rPr>
              <a:t>支持内置充电电池（可选）</a:t>
            </a:r>
            <a:endParaRPr lang="zh-CN" altLang="en-US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3582511"/>
            <a:ext cx="74168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支架内置充电电池</a:t>
            </a:r>
            <a:r>
              <a:rPr lang="en-US" altLang="zh-CN" sz="2000" dirty="0" smtClean="0"/>
              <a:t> (</a:t>
            </a:r>
            <a:r>
              <a:rPr lang="zh-CN" altLang="en-US" sz="2000" dirty="0"/>
              <a:t>可选</a:t>
            </a:r>
            <a:r>
              <a:rPr lang="en-US" altLang="zh-CN" sz="2000" dirty="0" smtClean="0"/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显示器支架内置可充电锂电池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显示器不需要电源也可以工作</a:t>
            </a:r>
            <a:r>
              <a:rPr lang="en-US" altLang="zh-CN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充满电的电池可连续工作</a:t>
            </a:r>
            <a:r>
              <a:rPr lang="en-US" altLang="zh-CN" sz="1600" dirty="0" smtClean="0"/>
              <a:t>2-3</a:t>
            </a:r>
            <a:r>
              <a:rPr lang="zh-CN" altLang="en-US" sz="1600" dirty="0" smtClean="0"/>
              <a:t>小时</a:t>
            </a:r>
            <a:endParaRPr lang="zh-CN" altLang="en-US" sz="1600" dirty="0"/>
          </a:p>
        </p:txBody>
      </p:sp>
      <p:pic>
        <p:nvPicPr>
          <p:cNvPr id="6" name="图片 5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:\Users\Administrator\AppData\Roaming\Tencent\Users\1251686593\QQ\WinTemp\RichOle\YBZK6)P6RR{K3O4@FXS0R`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9542"/>
            <a:ext cx="4613870" cy="285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14:prism isContent="1" isInverted="1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z="1800" dirty="0" smtClean="0"/>
              <a:t>应用范围广泛</a:t>
            </a:r>
          </a:p>
        </p:txBody>
      </p:sp>
      <p:pic>
        <p:nvPicPr>
          <p:cNvPr id="5" name="图片 4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C:\Users\Administrator\AppData\Roaming\Tencent\Users\1251686593\QQ\WinTemp\RichOle\G10%EKDIKIRI2P0@}9I(H9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65" y="771550"/>
            <a:ext cx="6380187" cy="417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84106" y="1965254"/>
            <a:ext cx="4555548" cy="1949169"/>
          </a:xfrm>
          <a:prstGeom prst="rect">
            <a:avLst/>
          </a:prstGeom>
          <a:noFill/>
        </p:spPr>
        <p:txBody>
          <a:bodyPr wrap="square" lIns="101522" tIns="50759" rIns="101522" bIns="50759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endParaRPr lang="en-US" altLang="zh-CN" sz="4800" dirty="0" smtClean="0"/>
          </a:p>
          <a:p>
            <a:r>
              <a:rPr lang="zh-CN" altLang="en-US" sz="7200" dirty="0" smtClean="0"/>
              <a:t>谢 </a:t>
            </a:r>
            <a:r>
              <a:rPr lang="en-US" altLang="zh-CN" sz="7200" dirty="0"/>
              <a:t> </a:t>
            </a:r>
            <a:r>
              <a:rPr lang="zh-CN" altLang="en-US" sz="7200" dirty="0" smtClean="0"/>
              <a:t>谢 </a:t>
            </a:r>
            <a:r>
              <a:rPr lang="en-US" altLang="zh-CN" sz="7200" dirty="0" smtClean="0"/>
              <a:t>!</a:t>
            </a:r>
            <a:endParaRPr lang="zh-CN" altLang="en-US" sz="7200" dirty="0"/>
          </a:p>
        </p:txBody>
      </p:sp>
      <p:sp>
        <p:nvSpPr>
          <p:cNvPr id="23" name="MH_Other_4"/>
          <p:cNvSpPr/>
          <p:nvPr>
            <p:custDataLst>
              <p:tags r:id="rId1"/>
            </p:custDataLst>
          </p:nvPr>
        </p:nvSpPr>
        <p:spPr>
          <a:xfrm>
            <a:off x="6628235" y="4181798"/>
            <a:ext cx="432000" cy="432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4" name="MH_Other_4"/>
          <p:cNvSpPr/>
          <p:nvPr>
            <p:custDataLst>
              <p:tags r:id="rId2"/>
            </p:custDataLst>
          </p:nvPr>
        </p:nvSpPr>
        <p:spPr>
          <a:xfrm>
            <a:off x="1962225" y="4228360"/>
            <a:ext cx="269512" cy="26639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5" name="MH_Other_4"/>
          <p:cNvSpPr/>
          <p:nvPr>
            <p:custDataLst>
              <p:tags r:id="rId3"/>
            </p:custDataLst>
          </p:nvPr>
        </p:nvSpPr>
        <p:spPr>
          <a:xfrm>
            <a:off x="7715379" y="902707"/>
            <a:ext cx="576000" cy="576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6" name="MH_Other_4"/>
          <p:cNvSpPr/>
          <p:nvPr>
            <p:custDataLst>
              <p:tags r:id="rId4"/>
            </p:custDataLst>
          </p:nvPr>
        </p:nvSpPr>
        <p:spPr>
          <a:xfrm>
            <a:off x="702475" y="2495417"/>
            <a:ext cx="576000" cy="576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7" name="MH_Other_4"/>
          <p:cNvSpPr/>
          <p:nvPr>
            <p:custDataLst>
              <p:tags r:id="rId5"/>
            </p:custDataLst>
          </p:nvPr>
        </p:nvSpPr>
        <p:spPr>
          <a:xfrm>
            <a:off x="923085" y="3524459"/>
            <a:ext cx="355390" cy="35128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8" name="MH_Other_4"/>
          <p:cNvSpPr/>
          <p:nvPr>
            <p:custDataLst>
              <p:tags r:id="rId6"/>
            </p:custDataLst>
          </p:nvPr>
        </p:nvSpPr>
        <p:spPr>
          <a:xfrm>
            <a:off x="6735264" y="498972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9" name="MH_Other_4"/>
          <p:cNvSpPr/>
          <p:nvPr>
            <p:custDataLst>
              <p:tags r:id="rId7"/>
            </p:custDataLst>
          </p:nvPr>
        </p:nvSpPr>
        <p:spPr>
          <a:xfrm>
            <a:off x="1879890" y="151189"/>
            <a:ext cx="351847" cy="347783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0" name="MH_Other_4"/>
          <p:cNvSpPr/>
          <p:nvPr>
            <p:custDataLst>
              <p:tags r:id="rId8"/>
            </p:custDataLst>
          </p:nvPr>
        </p:nvSpPr>
        <p:spPr>
          <a:xfrm>
            <a:off x="5353358" y="4277696"/>
            <a:ext cx="234000" cy="23129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1" name="MH_Other_4"/>
          <p:cNvSpPr/>
          <p:nvPr>
            <p:custDataLst>
              <p:tags r:id="rId9"/>
            </p:custDataLst>
          </p:nvPr>
        </p:nvSpPr>
        <p:spPr>
          <a:xfrm>
            <a:off x="7823379" y="391769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2" name="MH_Other_4"/>
          <p:cNvSpPr/>
          <p:nvPr>
            <p:custDataLst>
              <p:tags r:id="rId10"/>
            </p:custDataLst>
          </p:nvPr>
        </p:nvSpPr>
        <p:spPr>
          <a:xfrm>
            <a:off x="540475" y="1154707"/>
            <a:ext cx="324000" cy="324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3" name="MH_Other_4"/>
          <p:cNvSpPr/>
          <p:nvPr>
            <p:custDataLst>
              <p:tags r:id="rId11"/>
            </p:custDataLst>
          </p:nvPr>
        </p:nvSpPr>
        <p:spPr>
          <a:xfrm>
            <a:off x="4096106" y="354972"/>
            <a:ext cx="288000" cy="288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4" name="MH_Other_4"/>
          <p:cNvSpPr/>
          <p:nvPr>
            <p:custDataLst>
              <p:tags r:id="rId12"/>
            </p:custDataLst>
          </p:nvPr>
        </p:nvSpPr>
        <p:spPr>
          <a:xfrm>
            <a:off x="5874711" y="4261174"/>
            <a:ext cx="200773" cy="200773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5" name="MH_Other_4"/>
          <p:cNvSpPr/>
          <p:nvPr>
            <p:custDataLst>
              <p:tags r:id="rId13"/>
            </p:custDataLst>
          </p:nvPr>
        </p:nvSpPr>
        <p:spPr>
          <a:xfrm>
            <a:off x="5557687" y="444160"/>
            <a:ext cx="216000" cy="216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6" name="MH_Other_4"/>
          <p:cNvSpPr/>
          <p:nvPr>
            <p:custDataLst>
              <p:tags r:id="rId14"/>
            </p:custDataLst>
          </p:nvPr>
        </p:nvSpPr>
        <p:spPr>
          <a:xfrm>
            <a:off x="3227715" y="4424364"/>
            <a:ext cx="180000" cy="180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7" name="MH_Other_4"/>
          <p:cNvSpPr/>
          <p:nvPr>
            <p:custDataLst>
              <p:tags r:id="rId15"/>
            </p:custDataLst>
          </p:nvPr>
        </p:nvSpPr>
        <p:spPr>
          <a:xfrm>
            <a:off x="8460432" y="2562456"/>
            <a:ext cx="144000" cy="144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8" name="MH_Other_4"/>
          <p:cNvSpPr/>
          <p:nvPr>
            <p:custDataLst>
              <p:tags r:id="rId16"/>
            </p:custDataLst>
          </p:nvPr>
        </p:nvSpPr>
        <p:spPr>
          <a:xfrm>
            <a:off x="4318629" y="4424364"/>
            <a:ext cx="252000" cy="252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pic>
        <p:nvPicPr>
          <p:cNvPr id="2050" name="Picture 2" descr="C:\Users\Administrator\AppData\Roaming\Tencent\Users\1251686593\QQ\WinTemp\RichOle\W56YL76{8P{0L`EXY36U804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2707"/>
            <a:ext cx="3414706" cy="308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istrator\AppData\Roaming\Tencent\Users\1251686593\QQ\WinTemp\RichOle\WL]U1WMD{A0N1`N6M6_HJN5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687" y="892737"/>
            <a:ext cx="1450988" cy="18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2222E-6 2.34949E-6 L 0.22847 -0.1259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-629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autoRev="1" fill="hold" grpId="1" nodeType="withEffect">
                                  <p:stCondLst>
                                    <p:cond delay="2150"/>
                                  </p:stCondLst>
                                  <p:childTnLst>
                                    <p:animMotion origin="layout" path="M -2.22222E-6 -7.44057E-7 L 0.17778 -0.23279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-116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8.33333E-7 -4.20191E-6 L 0.10226 -0.0598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29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9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autoRev="1" fill="hold" grpId="1" nodeType="withEffect">
                                  <p:stCondLst>
                                    <p:cond delay="2450"/>
                                  </p:stCondLst>
                                  <p:childTnLst>
                                    <p:animMotion origin="layout" path="M -1.66667E-6 1.56221E-6 L 0.06024 -0.2463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-123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4.16667E-6 5.77339E-7 L 0.04114 0.25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1253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2.5E-6 3.29423E-6 L -0.04531 -0.20439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-102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1.11111E-6 3.42698E-6 L 0.04566 0.17937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895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5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autoRev="1" fill="hold" grpId="1" nodeType="withEffect">
                                  <p:stCondLst>
                                    <p:cond delay="3050"/>
                                  </p:stCondLst>
                                  <p:childTnLst>
                                    <p:animMotion origin="layout" path="M 2.22222E-6 -1.54369E-7 L 0.14271 0.0515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256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autoRev="1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3.61111E-6 4.94288E-6 L -0.12204 -0.16734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-836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autoRev="1" fill="hold" grpId="1" nodeType="withEffect">
                                  <p:stCondLst>
                                    <p:cond delay="3350"/>
                                  </p:stCondLst>
                                  <p:childTnLst>
                                    <p:animMotion origin="layout" path="M 4.16667E-6 -3.80364E-6 L -0.02344 0.18895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944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5E-6 1.38006E-6 L -0.06927 -0.1485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" y="-744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autoRev="1" fill="hold" grpId="1" nodeType="withEffect">
                                  <p:stCondLst>
                                    <p:cond delay="3650"/>
                                  </p:stCondLst>
                                  <p:childTnLst>
                                    <p:animMotion origin="layout" path="M 3.05556E-6 2.34949E-6 L -0.24132 -0.12597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-629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autoRev="1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3.61111E-6 -1.33374E-6 L -0.10625 0.00093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3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autoRev="1" fill="hold" grpId="1" nodeType="withEffect">
                                  <p:stCondLst>
                                    <p:cond delay="3950"/>
                                  </p:stCondLst>
                                  <p:childTnLst>
                                    <p:animMotion origin="layout" path="M -1.66667E-6 -1.19173E-6 L -0.01354 -0.25224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1262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autoRev="1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3.61111E-6 -3.5196E-7 L 0.05955 -0.1766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883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autoRev="1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3.88889E-6 -1.66409E-6 L -0.1368 0.12319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0" y="6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animBg="1"/>
      <p:bldP spid="23" grpId="1" animBg="1"/>
      <p:bldP spid="24" grpId="0" bldLvl="0" animBg="1"/>
      <p:bldP spid="24" grpId="1" bldLvl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1" grpId="0" animBg="1"/>
      <p:bldP spid="31" grpId="1" animBg="1"/>
      <p:bldP spid="32" grpId="0" animBg="1"/>
      <p:bldP spid="32" grpId="1" animBg="1"/>
      <p:bldP spid="33" grpId="0" bldLvl="0" animBg="1"/>
      <p:bldP spid="33" grpId="1" bldLvl="0" animBg="1"/>
      <p:bldP spid="34" grpId="0" animBg="1"/>
      <p:bldP spid="34" grpId="1" animBg="1"/>
      <p:bldP spid="35" grpId="0" bldLvl="0" animBg="1"/>
      <p:bldP spid="35" grpId="1" bldLvl="0" animBg="1"/>
      <p:bldP spid="36" grpId="0" animBg="1"/>
      <p:bldP spid="36" grpId="1" animBg="1"/>
      <p:bldP spid="37" grpId="0" animBg="1"/>
      <p:bldP spid="37" grpId="1" animBg="1"/>
      <p:bldP spid="38" grpId="0" bldLvl="0" animBg="1"/>
      <p:bldP spid="38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276" y="195486"/>
            <a:ext cx="5897272" cy="330507"/>
          </a:xfrm>
        </p:spPr>
        <p:txBody>
          <a:bodyPr/>
          <a:lstStyle/>
          <a:p>
            <a:r>
              <a:rPr lang="zh-CN" altLang="en-US" sz="1800" dirty="0"/>
              <a:t/>
            </a:r>
            <a:br>
              <a:rPr lang="zh-CN" altLang="en-US" sz="1800" dirty="0"/>
            </a:br>
            <a:r>
              <a:rPr lang="en-US" altLang="zh-CN" sz="1800" b="1" dirty="0">
                <a:latin typeface="+mn-ea"/>
              </a:rPr>
              <a:t>12”H.265 1080P </a:t>
            </a:r>
            <a:r>
              <a:rPr lang="zh-CN" altLang="en-US" sz="1800" b="1" dirty="0">
                <a:latin typeface="+mn-ea"/>
              </a:rPr>
              <a:t>全高清无线监控系统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008" y="1774433"/>
            <a:ext cx="496855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功能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特点：</a:t>
            </a:r>
            <a:endParaRPr lang="en-US" altLang="zh-CN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● </a:t>
            </a:r>
            <a:r>
              <a:rPr lang="en-US" altLang="zh-CN" sz="1400" dirty="0"/>
              <a:t>12</a:t>
            </a:r>
            <a:r>
              <a:rPr lang="zh-CN" altLang="zh-CN" sz="1400" dirty="0"/>
              <a:t>〞</a:t>
            </a:r>
            <a:r>
              <a:rPr lang="en-US" altLang="zh-CN" sz="1400" dirty="0"/>
              <a:t>TFT-LCD</a:t>
            </a:r>
            <a:r>
              <a:rPr lang="zh-CN" altLang="zh-CN" sz="1400" dirty="0"/>
              <a:t>高清液晶屏，分辨率</a:t>
            </a:r>
            <a:r>
              <a:rPr lang="en-US" altLang="zh-CN" sz="1400" dirty="0"/>
              <a:t>1920*1080</a:t>
            </a:r>
            <a:endParaRPr lang="zh-CN" altLang="zh-CN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● H.265</a:t>
            </a:r>
            <a:r>
              <a:rPr lang="zh-CN" altLang="zh-CN" sz="1400" dirty="0"/>
              <a:t>视频编码标准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● 4</a:t>
            </a:r>
            <a:r>
              <a:rPr lang="zh-CN" altLang="zh-CN" sz="1400" dirty="0"/>
              <a:t>路</a:t>
            </a:r>
            <a:r>
              <a:rPr lang="en-US" altLang="zh-CN" sz="1400" dirty="0"/>
              <a:t>1080P</a:t>
            </a:r>
            <a:r>
              <a:rPr lang="zh-CN" altLang="zh-CN" sz="1400" dirty="0"/>
              <a:t>数字无线摄像机接入（</a:t>
            </a:r>
            <a:r>
              <a:rPr lang="en-US" altLang="zh-CN" sz="1400" dirty="0" smtClean="0"/>
              <a:t>20-25</a:t>
            </a:r>
            <a:r>
              <a:rPr lang="zh-CN" altLang="en-US" sz="1400" dirty="0" smtClean="0"/>
              <a:t>帧</a:t>
            </a:r>
            <a:r>
              <a:rPr lang="zh-CN" altLang="zh-CN" sz="1400" dirty="0" smtClean="0"/>
              <a:t>）</a:t>
            </a:r>
            <a:endParaRPr lang="zh-CN" altLang="zh-CN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● </a:t>
            </a:r>
            <a:r>
              <a:rPr lang="zh-CN" altLang="zh-CN" sz="1400" dirty="0"/>
              <a:t>内置</a:t>
            </a:r>
            <a:r>
              <a:rPr lang="en-US" altLang="zh-CN" sz="1400" dirty="0"/>
              <a:t>2.5</a:t>
            </a:r>
            <a:r>
              <a:rPr lang="zh-CN" altLang="zh-CN" sz="1400" dirty="0"/>
              <a:t>〞硬盘槽位</a:t>
            </a:r>
            <a:r>
              <a:rPr lang="en-US" altLang="zh-CN" sz="1400" dirty="0"/>
              <a:t>(</a:t>
            </a:r>
            <a:r>
              <a:rPr lang="zh-CN" altLang="zh-CN" sz="1400" dirty="0"/>
              <a:t>最大</a:t>
            </a:r>
            <a:r>
              <a:rPr lang="en-US" altLang="zh-CN" sz="1400" dirty="0"/>
              <a:t>8TB)</a:t>
            </a:r>
            <a:endParaRPr lang="zh-CN" altLang="zh-CN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● </a:t>
            </a:r>
            <a:r>
              <a:rPr lang="zh-CN" altLang="zh-CN" sz="1400" dirty="0"/>
              <a:t>支持</a:t>
            </a:r>
            <a:r>
              <a:rPr lang="en-US" altLang="zh-CN" sz="1400" dirty="0"/>
              <a:t>P2P</a:t>
            </a:r>
            <a:r>
              <a:rPr lang="zh-CN" altLang="zh-CN" sz="1400" dirty="0"/>
              <a:t>智能手机和远程</a:t>
            </a:r>
            <a:r>
              <a:rPr lang="en-US" altLang="zh-CN" sz="1400" dirty="0"/>
              <a:t>WEB/CMS</a:t>
            </a:r>
            <a:r>
              <a:rPr lang="zh-CN" altLang="zh-CN" sz="1400" dirty="0"/>
              <a:t>实时查看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● </a:t>
            </a:r>
            <a:r>
              <a:rPr lang="zh-CN" altLang="zh-CN" sz="1400" dirty="0"/>
              <a:t>无线传输距离</a:t>
            </a:r>
            <a:r>
              <a:rPr lang="en-US" altLang="zh-CN" sz="1400" dirty="0"/>
              <a:t>150</a:t>
            </a:r>
            <a:r>
              <a:rPr lang="zh-CN" altLang="zh-CN" sz="1400" dirty="0"/>
              <a:t>米（空旷无障碍）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● </a:t>
            </a:r>
            <a:r>
              <a:rPr lang="zh-CN" altLang="zh-CN" sz="1400" dirty="0"/>
              <a:t>支持多国语言，主流语种</a:t>
            </a:r>
            <a:r>
              <a:rPr lang="en-US" altLang="zh-CN" sz="1400" dirty="0"/>
              <a:t>14</a:t>
            </a:r>
            <a:r>
              <a:rPr lang="zh-CN" altLang="zh-CN" sz="1400" dirty="0"/>
              <a:t>种以上</a:t>
            </a:r>
          </a:p>
          <a:p>
            <a:endParaRPr lang="en-US" altLang="zh-CN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 descr="C:\Users\Administrator\AppData\Roaming\Tencent\Users\1251686593\QQ\WinTemp\RichOle\H4P_]`$J}2TW5%@9J]OOX_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4" y="987574"/>
            <a:ext cx="3855699" cy="36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4427984" y="1078577"/>
            <a:ext cx="4320480" cy="216024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 w="317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  <a:effectLst>
            <a:outerShdw blurRad="241300" dist="1778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anchor="ctr"/>
          <a:lstStyle/>
          <a:p>
            <a:pPr marL="285750" indent="-285750">
              <a:buFont typeface="Wingdings" panose="05000000000000000000" pitchFamily="2" charset="2"/>
              <a:buChar char=""/>
            </a:pPr>
            <a:r>
              <a:rPr lang="zh-CN" altLang="en-US" sz="1600" dirty="0" smtClean="0">
                <a:solidFill>
                  <a:schemeClr val="tx1"/>
                </a:solidFill>
                <a:sym typeface="+mn-lt"/>
              </a:rPr>
              <a:t>型号</a:t>
            </a:r>
            <a:r>
              <a:rPr lang="en-US" altLang="zh-CN" sz="1600" dirty="0" smtClean="0">
                <a:solidFill>
                  <a:schemeClr val="tx1"/>
                </a:solidFill>
                <a:sym typeface="+mn-lt"/>
              </a:rPr>
              <a:t>:   KW1218N4</a:t>
            </a:r>
          </a:p>
          <a:p>
            <a:pPr marL="285750" indent="-285750">
              <a:buFont typeface="Wingdings" panose="05000000000000000000" pitchFamily="2" charset="2"/>
              <a:buChar char=""/>
            </a:pPr>
            <a:r>
              <a:rPr lang="zh-CN" altLang="en-US" sz="1600" dirty="0">
                <a:solidFill>
                  <a:schemeClr val="tx1"/>
                </a:solidFill>
                <a:sym typeface="+mn-lt"/>
              </a:rPr>
              <a:t>录像方式 </a:t>
            </a:r>
            <a:r>
              <a:rPr lang="en-US" altLang="zh-CN" sz="1600" dirty="0" smtClean="0">
                <a:solidFill>
                  <a:schemeClr val="tx1"/>
                </a:solidFill>
                <a:sym typeface="+mn-lt"/>
              </a:rPr>
              <a:t>:</a:t>
            </a:r>
          </a:p>
          <a:p>
            <a:r>
              <a:rPr lang="zh-CN" altLang="en-US" sz="1600" dirty="0" smtClean="0">
                <a:solidFill>
                  <a:schemeClr val="tx1"/>
                </a:solidFill>
                <a:sym typeface="+mn-lt"/>
              </a:rPr>
              <a:t>     手动</a:t>
            </a:r>
            <a:r>
              <a:rPr lang="zh-CN" altLang="en-US" sz="1600" dirty="0">
                <a:solidFill>
                  <a:schemeClr val="tx1"/>
                </a:solidFill>
                <a:sym typeface="+mn-lt"/>
              </a:rPr>
              <a:t>、定时、移动</a:t>
            </a:r>
            <a:r>
              <a:rPr lang="zh-CN" altLang="en-US" sz="1600" dirty="0" smtClean="0">
                <a:solidFill>
                  <a:schemeClr val="tx1"/>
                </a:solidFill>
                <a:sym typeface="+mn-lt"/>
              </a:rPr>
              <a:t>侦测</a:t>
            </a:r>
            <a:endParaRPr lang="en-US" altLang="zh-CN" sz="1600" dirty="0" smtClean="0">
              <a:solidFill>
                <a:schemeClr val="tx1"/>
              </a:solidFill>
              <a:sym typeface="+mn-lt"/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  <a:sym typeface="+mn-lt"/>
              </a:rPr>
              <a:t>网络应用程序手机</a:t>
            </a:r>
            <a:r>
              <a:rPr lang="en-US" altLang="zh-CN" sz="1600" dirty="0" smtClean="0">
                <a:solidFill>
                  <a:schemeClr val="tx1"/>
                </a:solidFill>
                <a:sym typeface="+mn-lt"/>
              </a:rPr>
              <a:t> Apps: </a:t>
            </a:r>
          </a:p>
          <a:p>
            <a:r>
              <a:rPr lang="en-US" altLang="zh-CN" sz="1600" dirty="0">
                <a:solidFill>
                  <a:schemeClr val="tx1"/>
                </a:solidFill>
                <a:sym typeface="+mn-lt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sym typeface="+mn-lt"/>
              </a:rPr>
              <a:t>    MYEYE / XMEYE (</a:t>
            </a:r>
            <a:r>
              <a:rPr lang="zh-CN" altLang="en-US" sz="1600" dirty="0" smtClean="0">
                <a:solidFill>
                  <a:schemeClr val="tx1"/>
                </a:solidFill>
                <a:sym typeface="+mn-lt"/>
              </a:rPr>
              <a:t>苹果系统</a:t>
            </a:r>
            <a:r>
              <a:rPr lang="en-US" altLang="zh-CN" sz="1600" dirty="0" smtClean="0">
                <a:solidFill>
                  <a:schemeClr val="tx1"/>
                </a:solidFill>
                <a:sym typeface="+mn-lt"/>
              </a:rPr>
              <a:t> &amp; </a:t>
            </a:r>
            <a:r>
              <a:rPr lang="zh-CN" altLang="en-US" sz="1600" dirty="0">
                <a:solidFill>
                  <a:schemeClr val="tx1"/>
                </a:solidFill>
                <a:sym typeface="+mn-lt"/>
              </a:rPr>
              <a:t>安</a:t>
            </a:r>
            <a:r>
              <a:rPr lang="zh-CN" altLang="en-US" sz="1600" dirty="0" smtClean="0">
                <a:solidFill>
                  <a:schemeClr val="tx1"/>
                </a:solidFill>
                <a:sym typeface="+mn-lt"/>
              </a:rPr>
              <a:t>卓系统</a:t>
            </a:r>
            <a:r>
              <a:rPr lang="en-US" altLang="zh-CN" sz="1600" dirty="0" smtClean="0">
                <a:solidFill>
                  <a:schemeClr val="tx1"/>
                </a:solidFill>
                <a:sym typeface="+mn-lt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"/>
            </a:pPr>
            <a:r>
              <a:rPr lang="zh-CN" altLang="en-US" sz="1600" dirty="0" smtClean="0">
                <a:solidFill>
                  <a:schemeClr val="tx1"/>
                </a:solidFill>
                <a:sym typeface="+mn-lt"/>
              </a:rPr>
              <a:t>颜色</a:t>
            </a:r>
            <a:r>
              <a:rPr lang="en-US" altLang="zh-CN" sz="1600" dirty="0" smtClean="0">
                <a:solidFill>
                  <a:schemeClr val="tx1"/>
                </a:solidFill>
                <a:sym typeface="+mn-lt"/>
              </a:rPr>
              <a:t>:    </a:t>
            </a:r>
            <a:r>
              <a:rPr lang="zh-CN" altLang="en-US" sz="1600" dirty="0" smtClean="0">
                <a:solidFill>
                  <a:schemeClr val="tx1"/>
                </a:solidFill>
                <a:sym typeface="+mn-lt"/>
              </a:rPr>
              <a:t>黑色显示屏</a:t>
            </a:r>
            <a:r>
              <a:rPr lang="en-US" altLang="zh-CN" sz="1600" dirty="0" smtClean="0">
                <a:solidFill>
                  <a:schemeClr val="tx1"/>
                </a:solidFill>
                <a:sym typeface="+mn-lt"/>
              </a:rPr>
              <a:t>+</a:t>
            </a:r>
            <a:r>
              <a:rPr lang="zh-CN" altLang="en-US" sz="1600" dirty="0" smtClean="0">
                <a:solidFill>
                  <a:schemeClr val="tx1"/>
                </a:solidFill>
                <a:sym typeface="+mn-lt"/>
              </a:rPr>
              <a:t>白色摄像头</a:t>
            </a:r>
            <a:endParaRPr lang="zh-CN" altLang="en-US" sz="1600" dirty="0">
              <a:solidFill>
                <a:schemeClr val="tx1"/>
              </a:solidFill>
              <a:sym typeface="+mn-lt"/>
            </a:endParaRPr>
          </a:p>
        </p:txBody>
      </p:sp>
      <p:cxnSp>
        <p:nvCxnSpPr>
          <p:cNvPr id="3081" name="MH_Other_7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1681163" y="3615894"/>
            <a:ext cx="6202362" cy="0"/>
          </a:xfrm>
          <a:prstGeom prst="line">
            <a:avLst/>
          </a:prstGeom>
          <a:noFill/>
          <a:ln w="6350" cap="rnd" algn="ctr">
            <a:solidFill>
              <a:srgbClr val="A8ABB8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MH_Desc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40485" y="3471545"/>
            <a:ext cx="7241540" cy="156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Arial" panose="020B0604020202020204"/>
                <a:sym typeface="+mn-lt"/>
              </a:rPr>
              <a:t>卖点</a:t>
            </a:r>
            <a:r>
              <a:rPr lang="en-US" altLang="zh-CN" sz="2100" b="1" dirty="0" smtClean="0">
                <a:solidFill>
                  <a:srgbClr val="FF0000"/>
                </a:solidFill>
                <a:latin typeface="Arial" panose="020B0604020202020204"/>
                <a:sym typeface="+mn-lt"/>
              </a:rPr>
              <a:t>: </a:t>
            </a:r>
            <a:endParaRPr lang="zh-CN" altLang="en-US" sz="21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sz="1600" dirty="0" smtClean="0">
                <a:latin typeface="+mj-lt"/>
              </a:rPr>
              <a:t>200</a:t>
            </a:r>
            <a:r>
              <a:rPr lang="zh-CN" altLang="en-US" sz="1600" dirty="0" smtClean="0">
                <a:latin typeface="+mj-lt"/>
              </a:rPr>
              <a:t>万像素高清显示，图像漂亮清晰。   一个字：爽！</a:t>
            </a:r>
            <a:endParaRPr lang="en-US" altLang="zh-CN" sz="16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1600" dirty="0" smtClean="0"/>
              <a:t>省去布线烦恼，无线接入最多</a:t>
            </a:r>
            <a:r>
              <a:rPr lang="en-US" altLang="zh-CN" sz="1600" dirty="0" smtClean="0"/>
              <a:t>8</a:t>
            </a:r>
            <a:r>
              <a:rPr lang="zh-CN" altLang="en-US" sz="1600" dirty="0" smtClean="0"/>
              <a:t>个监控点，比安装有线监控还便宜。   二个字：</a:t>
            </a:r>
            <a:r>
              <a:rPr lang="zh-CN" sz="1600" dirty="0">
                <a:sym typeface="+mn-ea"/>
              </a:rPr>
              <a:t>实惠</a:t>
            </a:r>
            <a:r>
              <a:rPr lang="zh-CN" altLang="en-US" sz="1600" dirty="0" smtClean="0"/>
              <a:t>！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altLang="zh-CN" sz="1600" dirty="0"/>
              <a:t>傻瓜式</a:t>
            </a:r>
            <a:r>
              <a:rPr lang="zh-CN" sz="1600" dirty="0"/>
              <a:t>操作，</a:t>
            </a:r>
            <a:r>
              <a:rPr altLang="zh-CN" sz="1600" dirty="0"/>
              <a:t>即插即用，无需专业</a:t>
            </a:r>
            <a:r>
              <a:rPr lang="zh-CN" sz="1600" dirty="0"/>
              <a:t>知识就会用。     三个字：真方便！</a:t>
            </a:r>
            <a:endParaRPr altLang="zh-CN" sz="1600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sz="1600" dirty="0"/>
              <a:t>可通过</a:t>
            </a:r>
            <a:r>
              <a:rPr altLang="zh-CN" sz="1600" dirty="0"/>
              <a:t>电脑，手机</a:t>
            </a:r>
            <a:r>
              <a:rPr lang="zh-CN" sz="1600" dirty="0"/>
              <a:t>实现远程</a:t>
            </a:r>
            <a:r>
              <a:rPr altLang="zh-CN" sz="1600" dirty="0"/>
              <a:t>监控</a:t>
            </a:r>
            <a:r>
              <a:rPr lang="zh-CN" sz="1600" dirty="0"/>
              <a:t>。     四个字：让人省心！</a:t>
            </a:r>
            <a:endParaRPr altLang="zh-CN" sz="1600" dirty="0"/>
          </a:p>
          <a:p>
            <a:endParaRPr lang="en-US" altLang="zh-CN" sz="1400" b="1" dirty="0" smtClean="0"/>
          </a:p>
        </p:txBody>
      </p:sp>
      <p:grpSp>
        <p:nvGrpSpPr>
          <p:cNvPr id="4" name="组合 3"/>
          <p:cNvGrpSpPr/>
          <p:nvPr/>
        </p:nvGrpSpPr>
        <p:grpSpPr>
          <a:xfrm>
            <a:off x="723483" y="3363259"/>
            <a:ext cx="504000" cy="504000"/>
            <a:chOff x="1031458" y="3043650"/>
            <a:chExt cx="504000" cy="504000"/>
          </a:xfrm>
        </p:grpSpPr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1031458" y="3043650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MH_Other_5"/>
            <p:cNvSpPr/>
            <p:nvPr>
              <p:custDataLst>
                <p:tags r:id="rId5"/>
              </p:custDataLst>
            </p:nvPr>
          </p:nvSpPr>
          <p:spPr>
            <a:xfrm>
              <a:off x="1139458" y="3151650"/>
              <a:ext cx="288000" cy="288000"/>
            </a:xfrm>
            <a:prstGeom prst="donut">
              <a:avLst>
                <a:gd name="adj" fmla="val 912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MH_Other_6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1215596" y="3241030"/>
              <a:ext cx="135724" cy="109241"/>
            </a:xfrm>
            <a:prstGeom prst="rightArrow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5" name="MH_PageTitle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1276" y="195486"/>
            <a:ext cx="5897272" cy="330507"/>
          </a:xfrm>
        </p:spPr>
        <p:txBody>
          <a:bodyPr/>
          <a:lstStyle/>
          <a:p>
            <a:r>
              <a:rPr lang="zh-CN" altLang="en-US" sz="1800" dirty="0"/>
              <a:t/>
            </a:r>
            <a:br>
              <a:rPr lang="zh-CN" altLang="en-US" sz="1800" dirty="0"/>
            </a:br>
            <a:r>
              <a:rPr lang="en-US" altLang="zh-CN" sz="1800" b="1" dirty="0">
                <a:latin typeface="+mn-ea"/>
              </a:rPr>
              <a:t>12”H.265 1080P </a:t>
            </a:r>
            <a:r>
              <a:rPr lang="zh-CN" altLang="en-US" sz="1800" b="1" dirty="0">
                <a:latin typeface="+mn-ea"/>
              </a:rPr>
              <a:t>全高清无线监控系统</a:t>
            </a:r>
          </a:p>
        </p:txBody>
      </p:sp>
      <p:pic>
        <p:nvPicPr>
          <p:cNvPr id="2052" name="Picture 4" descr="C:\Users\Administrator\AppData\Roaming\Tencent\Users\1251686593\QQ\WinTemp\RichOle\WL]U1WMD{A0N1`N6M6_HJN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956665"/>
            <a:ext cx="1916069" cy="240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500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30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30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2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规格</a:t>
            </a:r>
            <a:endParaRPr lang="zh-CN" altLang="en-US" dirty="0"/>
          </a:p>
        </p:txBody>
      </p:sp>
      <p:pic>
        <p:nvPicPr>
          <p:cNvPr id="9" name="图片 8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 descr="C:\Users\Administrator\AppData\Roaming\Tencent\Users\1251686593\QQ\WinTemp\RichOle\OGJ{IYI3CY_P9N@1Z[8}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4" descr="C:\Users\Administrator\AppData\Roaming\Tencent\Users\1251686593\QQ\WinTemp\RichOle\OGJ{IYI3CY_P9N@1Z[8}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5" descr="C:\Users\Administrator\AppData\Roaming\Tencent\Users\1251686593\QQ\WinTemp\RichOle\OGJ{IYI3CY_P9N@1Z[8}S.pn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 descr="C:\Users\Administrator\AppData\Roaming\Tencent\Users\1251686593\QQ\WinTemp\RichOle\C8UR_H~(YY9Y4U%XYP`PNS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81" y="699542"/>
            <a:ext cx="357493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AppData\Roaming\Tencent\Users\1251686593\QQ\WinTemp\RichOle\7}(OG5QB9X3N1A0E[)8A`N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04" y="771550"/>
            <a:ext cx="45720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:blinds dir="vert"/>
      </p:transition>
    </mc:Choice>
    <mc:Fallback xmlns="">
      <p:transition spd="slow" advTm="1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显示器与摄像机尺寸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71550"/>
            <a:ext cx="7776864" cy="4106184"/>
          </a:xfrm>
          <a:prstGeom prst="rect">
            <a:avLst/>
          </a:prstGeom>
        </p:spPr>
      </p:pic>
      <p:pic>
        <p:nvPicPr>
          <p:cNvPr id="6" name="图片 5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prism isContent="1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显示器和摄像头功能</a:t>
            </a:r>
            <a:endParaRPr lang="zh-CN" altLang="en-US" dirty="0"/>
          </a:p>
        </p:txBody>
      </p:sp>
      <p:pic>
        <p:nvPicPr>
          <p:cNvPr id="7" name="图片 6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:\Users\Administrator\AppData\Roaming\Tencent\Users\1251686593\QQ\WinTemp\RichOle\GB~GQXJ0(LX142DG@GS%RK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9542"/>
            <a:ext cx="7560840" cy="435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:blinds dir="vert"/>
      </p:transition>
    </mc:Choice>
    <mc:Fallback xmlns="">
      <p:transition spd="slow" advTm="1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连接图</a:t>
            </a:r>
            <a:endParaRPr lang="zh-CN" altLang="en-US" dirty="0"/>
          </a:p>
        </p:txBody>
      </p:sp>
      <p:pic>
        <p:nvPicPr>
          <p:cNvPr id="7" name="图片 6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:\Users\Administrator\AppData\Roaming\Tencent\Users\1251686593\QQ\WinTemp\RichOle\J$HAG0(O`28_WE35%{[N5)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24" y="699542"/>
            <a:ext cx="3335636" cy="43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AppData\Roaming\Tencent\Users\1251686593\QQ\WinTemp\RichOle\K%FZ`}5M723FSY2DG`%AU0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31499"/>
            <a:ext cx="3350694" cy="4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:blinds dir="vert"/>
      </p:transition>
    </mc:Choice>
    <mc:Fallback xmlns="">
      <p:transition spd="slow" advTm="1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支持安卓和苹果系统 </a:t>
            </a:r>
            <a:r>
              <a:rPr lang="en-US" altLang="zh-CN" dirty="0" smtClean="0"/>
              <a:t>- </a:t>
            </a:r>
            <a:r>
              <a:rPr dirty="0" smtClean="0"/>
              <a:t>实现手机远程监控</a:t>
            </a:r>
          </a:p>
        </p:txBody>
      </p:sp>
      <p:pic>
        <p:nvPicPr>
          <p:cNvPr id="5" name="图片 4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C:\Users\Administrator\AppData\Roaming\Tencent\Users\1251686593\QQ\WinTemp\RichOle\~})825U]O]4~~93X~[X6O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71550"/>
            <a:ext cx="302895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000">
        <p14:ripple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完整套装</a:t>
            </a:r>
            <a:endParaRPr lang="zh-CN" altLang="en-US" dirty="0"/>
          </a:p>
        </p:txBody>
      </p:sp>
      <p:pic>
        <p:nvPicPr>
          <p:cNvPr id="6" name="图片 5" descr="C:\Users\Administrator\AppData\Roaming\Tencent\Users\1251686593\QQ\WinTemp\RichOle\@@A145GUKP}C4X@BSSBP6~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124675"/>
            <a:ext cx="1800225" cy="4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C:\Users\Administrator\AppData\Roaming\Tencent\Users\1251686593\QQ\WinTemp\RichOle\QSS]]}3%OO_$4LVGMLT}NN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67" y="843558"/>
            <a:ext cx="685547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1000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QiTTB#"/>
  <p:tag name="MH_LAYOUT" val="SubTitleTextDesc"/>
  <p:tag name="MH" val="20160312084837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MH" val="20160218232539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QiTTB#"/>
  <p:tag name="MH_LAYOUT" val="SubTitleTextDesc"/>
  <p:tag name="MH" val="20160312084837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PageTitle"/>
  <p:tag name="MH_ORDER" val="Page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PageTitle"/>
  <p:tag name="MH_ORDER" val="PageTit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QiTTB#"/>
  <p:tag name="MH_LAYOUT" val="SubTitleTextDesc"/>
  <p:tag name="MH" val="20160312084837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Desc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PageTitle"/>
  <p:tag name="MH_ORDER" val="Page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MH" val="20160218232539"/>
  <p:tag name="MH_LIBRARY" val="GRAPHIC"/>
</p:tagLst>
</file>

<file path=ppt/theme/theme1.xml><?xml version="1.0" encoding="utf-8"?>
<a:theme xmlns:a="http://schemas.openxmlformats.org/drawingml/2006/main" name="1_Office 主题​​">
  <a:themeElements>
    <a:clrScheme name="自定义 4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65B0"/>
      </a:accent1>
      <a:accent2>
        <a:srgbClr val="00B0F0"/>
      </a:accent2>
      <a:accent3>
        <a:srgbClr val="0084B4"/>
      </a:accent3>
      <a:accent4>
        <a:srgbClr val="92D050"/>
      </a:accent4>
      <a:accent5>
        <a:srgbClr val="FFC000"/>
      </a:accent5>
      <a:accent6>
        <a:srgbClr val="FF0000"/>
      </a:accent6>
      <a:hlink>
        <a:srgbClr val="0000FF"/>
      </a:hlink>
      <a:folHlink>
        <a:srgbClr val="595959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306</Words>
  <Application>Microsoft Office PowerPoint</Application>
  <PresentationFormat>全屏显示(16:9)</PresentationFormat>
  <Paragraphs>52</Paragraphs>
  <Slides>15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Impact</vt:lpstr>
      <vt:lpstr>微软雅黑</vt:lpstr>
      <vt:lpstr>Wingdings</vt:lpstr>
      <vt:lpstr>Aharoni</vt:lpstr>
      <vt:lpstr>Calibri</vt:lpstr>
      <vt:lpstr>Arial Narrow</vt:lpstr>
      <vt:lpstr>1_Office 主题​​</vt:lpstr>
      <vt:lpstr>PowerPoint 演示文稿</vt:lpstr>
      <vt:lpstr> 12”H.265 1080P 全高清无线监控系统</vt:lpstr>
      <vt:lpstr> 12”H.265 1080P 全高清无线监控系统</vt:lpstr>
      <vt:lpstr>规格</vt:lpstr>
      <vt:lpstr>显示器与摄像机尺寸</vt:lpstr>
      <vt:lpstr>显示器和摄像头功能</vt:lpstr>
      <vt:lpstr>连接图</vt:lpstr>
      <vt:lpstr>支持安卓和苹果系统 - 实现手机远程监控</vt:lpstr>
      <vt:lpstr>完整套装</vt:lpstr>
      <vt:lpstr>为什么选择我们</vt:lpstr>
      <vt:lpstr>H.265压缩格式</vt:lpstr>
      <vt:lpstr>防水性能强 - 适合室外安装摄像头</vt:lpstr>
      <vt:lpstr>支持内置充电电池（可选）</vt:lpstr>
      <vt:lpstr>应用范围广泛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</dc:creator>
  <cp:lastModifiedBy>User</cp:lastModifiedBy>
  <cp:revision>354</cp:revision>
  <dcterms:created xsi:type="dcterms:W3CDTF">2016-03-10T07:57:00Z</dcterms:created>
  <dcterms:modified xsi:type="dcterms:W3CDTF">2018-10-12T08:34:24Z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